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1107" r:id="rId3"/>
    <p:sldId id="1130" r:id="rId4"/>
    <p:sldId id="1089" r:id="rId5"/>
    <p:sldId id="1000" r:id="rId6"/>
    <p:sldId id="1131" r:id="rId7"/>
    <p:sldId id="1142" r:id="rId8"/>
    <p:sldId id="1143" r:id="rId9"/>
    <p:sldId id="1145" r:id="rId10"/>
    <p:sldId id="1144" r:id="rId11"/>
    <p:sldId id="1140" r:id="rId12"/>
    <p:sldId id="1151" r:id="rId13"/>
    <p:sldId id="1137" r:id="rId14"/>
    <p:sldId id="1132" r:id="rId15"/>
    <p:sldId id="1152" r:id="rId16"/>
    <p:sldId id="1153" r:id="rId17"/>
    <p:sldId id="1149" r:id="rId18"/>
    <p:sldId id="1136" r:id="rId19"/>
    <p:sldId id="1146" r:id="rId20"/>
    <p:sldId id="1148" r:id="rId21"/>
    <p:sldId id="1147" r:id="rId22"/>
    <p:sldId id="1139" r:id="rId23"/>
    <p:sldId id="1150" r:id="rId24"/>
    <p:sldId id="782" r:id="rId25"/>
    <p:sldId id="780" r:id="rId26"/>
    <p:sldId id="1088" r:id="rId27"/>
  </p:sldIdLst>
  <p:sldSz cx="9144000" cy="6858000" type="letter"/>
  <p:notesSz cx="9601200" cy="7315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35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35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35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35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35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pitchFamily="35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pitchFamily="35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pitchFamily="35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pitchFamily="35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58" userDrawn="1">
          <p15:clr>
            <a:srgbClr val="A4A3A4"/>
          </p15:clr>
        </p15:guide>
        <p15:guide id="2" pos="295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FC8F"/>
    <a:srgbClr val="FF0000"/>
    <a:srgbClr val="98CA00"/>
    <a:srgbClr val="4032A1"/>
    <a:srgbClr val="6BEEE1"/>
    <a:srgbClr val="99CA00"/>
    <a:srgbClr val="A0CA5B"/>
    <a:srgbClr val="4734A0"/>
    <a:srgbClr val="4B36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96"/>
    <p:restoredTop sz="86804"/>
  </p:normalViewPr>
  <p:slideViewPr>
    <p:cSldViewPr>
      <p:cViewPr varScale="1">
        <p:scale>
          <a:sx n="89" d="100"/>
          <a:sy n="89" d="100"/>
        </p:scale>
        <p:origin x="1632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4536"/>
    </p:cViewPr>
  </p:sorterViewPr>
  <p:notesViewPr>
    <p:cSldViewPr>
      <p:cViewPr varScale="1">
        <p:scale>
          <a:sx n="44" d="100"/>
          <a:sy n="44" d="100"/>
        </p:scale>
        <p:origin x="-1392" y="-72"/>
      </p:cViewPr>
      <p:guideLst>
        <p:guide orient="horz" pos="2258"/>
        <p:guide pos="295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-1210"/>
            <a:ext cx="4160937" cy="3701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551" tIns="0" rIns="20551" bIns="0" numCol="1" anchor="t" anchorCtr="0" compatLnSpc="1">
            <a:prstTxWarp prst="textNoShape">
              <a:avLst/>
            </a:prstTxWarp>
          </a:bodyPr>
          <a:lstStyle>
            <a:lvl1pPr defTabSz="1020763">
              <a:defRPr sz="1100" i="1">
                <a:latin typeface="Times New Roman" pitchFamily="-10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65" y="-1210"/>
            <a:ext cx="4160936" cy="3701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551" tIns="0" rIns="20551" bIns="0" numCol="1" anchor="t" anchorCtr="0" compatLnSpc="1">
            <a:prstTxWarp prst="textNoShape">
              <a:avLst/>
            </a:prstTxWarp>
          </a:bodyPr>
          <a:lstStyle>
            <a:lvl1pPr algn="r" defTabSz="1020763">
              <a:defRPr sz="1100" i="1">
                <a:latin typeface="Times New Roman" pitchFamily="-10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9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81325" y="560388"/>
            <a:ext cx="3635375" cy="272573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83494" y="3473753"/>
            <a:ext cx="7034213" cy="3292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1042" tIns="51377" rIns="101042" bIns="513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5086"/>
            <a:ext cx="4160937" cy="370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551" tIns="0" rIns="20551" bIns="0" numCol="1" anchor="b" anchorCtr="0" compatLnSpc="1">
            <a:prstTxWarp prst="textNoShape">
              <a:avLst/>
            </a:prstTxWarp>
          </a:bodyPr>
          <a:lstStyle>
            <a:lvl1pPr defTabSz="1020763">
              <a:defRPr sz="1100" i="1">
                <a:latin typeface="Times New Roman" pitchFamily="-109" charset="0"/>
              </a:defRPr>
            </a:lvl1pPr>
          </a:lstStyle>
          <a:p>
            <a:pPr>
              <a:defRPr/>
            </a:pPr>
            <a:r>
              <a:rPr lang="en-US"/>
              <a:t>Multivariate Analysis        Harrison B. Prosper       Durham, UK 2002</a:t>
            </a:r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65" y="6945086"/>
            <a:ext cx="4160936" cy="370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551" tIns="0" rIns="20551" bIns="0" numCol="1" anchor="b" anchorCtr="0" compatLnSpc="1">
            <a:prstTxWarp prst="textNoShape">
              <a:avLst/>
            </a:prstTxWarp>
          </a:bodyPr>
          <a:lstStyle>
            <a:lvl1pPr algn="r" defTabSz="1020763">
              <a:defRPr sz="1100" i="1">
                <a:latin typeface="Times New Roman" pitchFamily="-109" charset="0"/>
              </a:defRPr>
            </a:lvl1pPr>
          </a:lstStyle>
          <a:p>
            <a:pPr>
              <a:defRPr/>
            </a:pPr>
            <a:fld id="{887413D6-4D90-094B-878C-C9B479C8F2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algn="l" defTabSz="9461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109" charset="-128"/>
        <a:cs typeface="ＭＳ Ｐゴシック" pitchFamily="-109" charset="-128"/>
      </a:defRPr>
    </a:lvl1pPr>
    <a:lvl2pPr marL="468313" algn="l" defTabSz="9461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2pPr>
    <a:lvl3pPr marL="935038" algn="l" defTabSz="9461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3pPr>
    <a:lvl4pPr marL="1401763" algn="l" defTabSz="9461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4pPr>
    <a:lvl5pPr marL="1870075" algn="l" defTabSz="94615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Multivariate Analysis        Harrison B. Prosper       Durham, UK 2002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87413D6-4D90-094B-878C-C9B479C8F2A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93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3AE29-28CF-7AA6-3B58-8DC26EA00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7888B4-9DD4-060B-1A66-667FE1FE95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3447E1-7BE6-7702-9D25-376B082765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497084-FF4A-E525-6B43-71772BD8FC5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Multivariate Analysis        Harrison B. Prosper       Durham, UK 2002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5714B-5BDD-F046-7C10-0D239DDE26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87413D6-4D90-094B-878C-C9B479C8F2A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144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147B9C-BB3E-C002-A101-D7104EDF6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A4C3D0-E8C2-8814-7915-AF28CDE05F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2A1849-7199-0E61-1186-A5E6BBE7F5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02D7F1-1FB2-B414-5C77-2E18E3534CE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Multivariate Analysis        Harrison B. Prosper       Durham, UK 2002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8B4482-1E3F-B2B5-DEF2-23C5B3AEA7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87413D6-4D90-094B-878C-C9B479C8F2A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7332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435D3-285C-8400-72D1-803B82361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69FF61-7BA8-23E7-E019-71E71559EE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36BA1C-C74B-EFCB-B5B4-18A129824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96DEDE-704E-E309-493A-2AA1AE39325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Multivariate Analysis        Harrison B. Prosper       Durham, UK 2002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840590-8BE2-FEF0-74EE-8E3692FF03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87413D6-4D90-094B-878C-C9B479C8F2A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9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536ABA-9BAC-9AEA-4E5C-9DE6629BC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CF5BF2-A937-E590-D617-E3E026DD8E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5B3E08-CFF0-BC4D-6D80-FCC08C809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876D73-93FD-21D4-A547-B11576C3310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Multivariate Analysis        Harrison B. Prosper       Durham, UK 2002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A20C3A-4F6A-C4B3-623C-C023049B3B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87413D6-4D90-094B-878C-C9B479C8F2A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36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Multivariate Analysis        Harrison B. Prosper       Durham, UK 2002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87413D6-4D90-094B-878C-C9B479C8F2A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534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97AABD-27DB-9894-1900-E4C3D3C97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E4429E-BB35-0B58-012D-A015F76AAE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4583C5-09D3-A96B-BA6D-7CAD4DF10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AFC85F-BE80-5FF5-3881-1B2E846E645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Multivariate Analysis        Harrison B. Prosper       Durham, UK 2002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E31C43-4B97-8AFA-D06D-0A28A3D250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87413D6-4D90-094B-878C-C9B479C8F2A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51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295400"/>
            <a:ext cx="7747000" cy="4819650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F4C301C-9EF7-E355-B6C7-843289630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/>
              <a:t>FSU: Machine Learning in Physics</a:t>
            </a:r>
            <a:endParaRPr lang="en-US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6487E0-6C48-9842-89A3-09BD27C70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55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84F67-D0EA-C8DB-1288-825F84C1E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2568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295400"/>
            <a:ext cx="3810000" cy="4819650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3600" y="1295400"/>
            <a:ext cx="3810000" cy="4819650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480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295400"/>
            <a:ext cx="4699000" cy="4819650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069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1200" y="1295400"/>
            <a:ext cx="4699000" cy="4819650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041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14400" y="2825496"/>
            <a:ext cx="7772400" cy="1975104"/>
          </a:xfrm>
        </p:spPr>
        <p:txBody>
          <a:bodyPr/>
          <a:lstStyle>
            <a:lvl1pPr marR="9144" algn="l">
              <a:defRPr sz="3600" b="1" cap="all" spc="0" baseline="0">
                <a:effectLst>
                  <a:reflection blurRad="12700" stA="34000" endA="740" endPos="53000" dir="5400000" sy="-100000" algn="bl" rotWithShape="0"/>
                </a:effectLst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8CF78B-6BF1-F401-D2E4-0AA44F61548A}"/>
              </a:ext>
            </a:extLst>
          </p:cNvPr>
          <p:cNvSpPr/>
          <p:nvPr userDrawn="1"/>
        </p:nvSpPr>
        <p:spPr bwMode="auto">
          <a:xfrm>
            <a:off x="6705600" y="5867400"/>
            <a:ext cx="914400" cy="914400"/>
          </a:xfrm>
          <a:prstGeom prst="rect">
            <a:avLst/>
          </a:prstGeom>
          <a:noFill/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-65" charset="0"/>
            </a:endParaRPr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E472BB36-DE68-CDFF-8FB2-4944562CAFD5}"/>
              </a:ext>
            </a:extLst>
          </p:cNvPr>
          <p:cNvSpPr/>
          <p:nvPr userDrawn="1"/>
        </p:nvSpPr>
        <p:spPr bwMode="auto">
          <a:xfrm>
            <a:off x="8449294" y="6458197"/>
            <a:ext cx="685800" cy="381000"/>
          </a:xfrm>
          <a:prstGeom prst="rect">
            <a:avLst/>
          </a:prstGeom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224090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 hasCustomPrompt="1"/>
          </p:nvPr>
        </p:nvSpPr>
        <p:spPr>
          <a:xfrm>
            <a:off x="914400" y="1377696"/>
            <a:ext cx="7772400" cy="1975104"/>
          </a:xfrm>
        </p:spPr>
        <p:txBody>
          <a:bodyPr/>
          <a:lstStyle>
            <a:lvl1pPr marR="9144" algn="l">
              <a:defRPr sz="3600" b="1" cap="all" spc="0" baseline="0">
                <a:effectLst>
                  <a:reflection blurRad="12700" stA="34000" endA="740" endPos="53000" dir="5400000" sy="-100000" algn="bl" rotWithShape="0"/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Machine Learning in physics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D9514EB4-1C3F-7203-17FC-7424F799880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14400" y="3511296"/>
            <a:ext cx="7772400" cy="197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marR="9144" algn="l" rtl="0" eaLnBrk="0" fontAlgn="base" hangingPunct="0">
              <a:spcBef>
                <a:spcPct val="0"/>
              </a:spcBef>
              <a:spcAft>
                <a:spcPct val="0"/>
              </a:spcAft>
              <a:defRPr sz="3600" b="1" cap="all" spc="0" baseline="0">
                <a:solidFill>
                  <a:srgbClr val="0000CC"/>
                </a:solidFill>
                <a:effectLst>
                  <a:reflection blurRad="12700" stA="34000" endA="740" endPos="53000" dir="5400000" sy="-100000" algn="bl" rotWithShape="0"/>
                </a:effectLst>
                <a:latin typeface="Arial"/>
                <a:ea typeface="ＭＳ Ｐゴシック" pitchFamily="-109" charset="-128"/>
                <a:cs typeface="Arial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itchFamily="-65" charset="0"/>
                <a:ea typeface="ＭＳ Ｐゴシック" pitchFamily="-109" charset="-128"/>
                <a:cs typeface="ＭＳ Ｐゴシック" pitchFamily="-109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itchFamily="-65" charset="0"/>
                <a:ea typeface="ＭＳ Ｐゴシック" pitchFamily="-109" charset="-128"/>
                <a:cs typeface="ＭＳ Ｐゴシック" pitchFamily="-109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itchFamily="-65" charset="0"/>
                <a:ea typeface="ＭＳ Ｐゴシック" pitchFamily="-109" charset="-128"/>
                <a:cs typeface="ＭＳ Ｐゴシック" pitchFamily="-109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itchFamily="-65" charset="0"/>
                <a:ea typeface="ＭＳ Ｐゴシック" pitchFamily="-109" charset="-128"/>
                <a:cs typeface="ＭＳ Ｐゴシック" pitchFamily="-109" charset="-128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itchFamily="-65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itchFamily="-65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itchFamily="-65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000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itchFamily="-65" charset="0"/>
              </a:defRPr>
            </a:lvl9pPr>
          </a:lstStyle>
          <a:p>
            <a:r>
              <a:rPr lang="en-US" sz="2400" b="0" i="0" kern="0" cap="small" baseline="0" dirty="0">
                <a:solidFill>
                  <a:schemeClr val="tx1"/>
                </a:solidFill>
                <a:latin typeface="+mn-lt"/>
              </a:rPr>
              <a:t>Harrison B. prosper</a:t>
            </a:r>
          </a:p>
          <a:p>
            <a:endParaRPr lang="en-US" sz="2400" b="0" i="0" kern="0" cap="small" baseline="0" dirty="0">
              <a:solidFill>
                <a:schemeClr val="tx1"/>
              </a:solidFill>
              <a:latin typeface="+mn-lt"/>
            </a:endParaRPr>
          </a:p>
          <a:p>
            <a:r>
              <a:rPr lang="en-US" sz="2400" b="0" i="0" kern="0" cap="small" baseline="0" dirty="0">
                <a:solidFill>
                  <a:schemeClr val="tx1"/>
                </a:solidFill>
                <a:latin typeface="+mn-lt"/>
              </a:rPr>
              <a:t>PHY6938</a:t>
            </a:r>
            <a:endParaRPr lang="en-US" sz="2800" b="0" i="0" kern="0" cap="small" baseline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EC9E5B-8A28-1B6B-D3E7-3E9521354FBE}"/>
              </a:ext>
            </a:extLst>
          </p:cNvPr>
          <p:cNvSpPr/>
          <p:nvPr userDrawn="1"/>
        </p:nvSpPr>
        <p:spPr bwMode="auto">
          <a:xfrm>
            <a:off x="762000" y="3511296"/>
            <a:ext cx="914400" cy="914400"/>
          </a:xfrm>
          <a:prstGeom prst="rect">
            <a:avLst/>
          </a:prstGeom>
          <a:noFill/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-65" charset="0"/>
            </a:endParaRPr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DF16E033-80B5-2ADB-62C6-C637CCE38381}"/>
              </a:ext>
            </a:extLst>
          </p:cNvPr>
          <p:cNvSpPr/>
          <p:nvPr userDrawn="1"/>
        </p:nvSpPr>
        <p:spPr bwMode="auto">
          <a:xfrm>
            <a:off x="8449294" y="6458197"/>
            <a:ext cx="685800" cy="381000"/>
          </a:xfrm>
          <a:prstGeom prst="rect">
            <a:avLst/>
          </a:prstGeom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06962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7772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1200" y="1295400"/>
            <a:ext cx="7772400" cy="4819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0F15DE-6B04-7264-D863-843F42C0E0E9}"/>
              </a:ext>
            </a:extLst>
          </p:cNvPr>
          <p:cNvCxnSpPr/>
          <p:nvPr userDrawn="1"/>
        </p:nvCxnSpPr>
        <p:spPr bwMode="auto">
          <a:xfrm>
            <a:off x="0" y="6400800"/>
            <a:ext cx="9144000" cy="0"/>
          </a:xfrm>
          <a:prstGeom prst="line">
            <a:avLst/>
          </a:prstGeom>
          <a:noFill/>
          <a:ln w="12700" cap="flat" cmpd="sng" algn="ctr">
            <a:solidFill>
              <a:srgbClr val="0033CC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2220806-BEE9-EFFE-0921-DFEF6BB8FA1D}"/>
              </a:ext>
            </a:extLst>
          </p:cNvPr>
          <p:cNvSpPr txBox="1"/>
          <p:nvPr userDrawn="1"/>
        </p:nvSpPr>
        <p:spPr>
          <a:xfrm>
            <a:off x="11474" y="6474023"/>
            <a:ext cx="27093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FSU: Machine Learning in Physics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B4AF15-DD31-995A-6565-3F133A45E1D8}"/>
              </a:ext>
            </a:extLst>
          </p:cNvPr>
          <p:cNvSpPr txBox="1"/>
          <p:nvPr userDrawn="1"/>
        </p:nvSpPr>
        <p:spPr>
          <a:xfrm>
            <a:off x="8642684" y="6443246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79503ECA-0FA0-C844-BE1C-9E0ADD6C9254}" type="slidenum">
              <a:rPr lang="en-US" sz="1600" smtClean="0"/>
              <a:t>‹#›</a:t>
            </a:fld>
            <a:endParaRPr lang="en-US" sz="16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  <p:sldLayoutId id="2147483890" r:id="rId2"/>
    <p:sldLayoutId id="2147483889" r:id="rId3"/>
    <p:sldLayoutId id="2147483888" r:id="rId4"/>
    <p:sldLayoutId id="2147483891" r:id="rId5"/>
    <p:sldLayoutId id="2147483884" r:id="rId6"/>
    <p:sldLayoutId id="2147483885" r:id="rId7"/>
    <p:sldLayoutId id="2147483886" r:id="rId8"/>
    <p:sldLayoutId id="2147483892" r:id="rId9"/>
    <p:sldLayoutId id="2147483893" r:id="rId10"/>
  </p:sldLayoutIdLst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CC"/>
          </a:solidFill>
          <a:effectLst>
            <a:outerShdw blurRad="38100" dist="38100" dir="2700000" algn="tl">
              <a:srgbClr val="DDDDDD"/>
            </a:outerShdw>
          </a:effectLst>
          <a:latin typeface="Times New Roman"/>
          <a:ea typeface="ＭＳ Ｐゴシック" pitchFamily="-109" charset="-128"/>
          <a:cs typeface="Times New Roman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CC"/>
          </a:solidFill>
          <a:effectLst>
            <a:outerShdw blurRad="38100" dist="38100" dir="2700000" algn="tl">
              <a:srgbClr val="DDDDDD"/>
            </a:outerShdw>
          </a:effectLst>
          <a:latin typeface="Times New Roman" pitchFamily="-65" charset="0"/>
          <a:ea typeface="ＭＳ Ｐゴシック" pitchFamily="-109" charset="-128"/>
          <a:cs typeface="ＭＳ Ｐゴシック" pitchFamily="-109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CC"/>
          </a:solidFill>
          <a:effectLst>
            <a:outerShdw blurRad="38100" dist="38100" dir="2700000" algn="tl">
              <a:srgbClr val="DDDDDD"/>
            </a:outerShdw>
          </a:effectLst>
          <a:latin typeface="Times New Roman" pitchFamily="-65" charset="0"/>
          <a:ea typeface="ＭＳ Ｐゴシック" pitchFamily="-109" charset="-128"/>
          <a:cs typeface="ＭＳ Ｐゴシック" pitchFamily="-109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CC"/>
          </a:solidFill>
          <a:effectLst>
            <a:outerShdw blurRad="38100" dist="38100" dir="2700000" algn="tl">
              <a:srgbClr val="DDDDDD"/>
            </a:outerShdw>
          </a:effectLst>
          <a:latin typeface="Times New Roman" pitchFamily="-65" charset="0"/>
          <a:ea typeface="ＭＳ Ｐゴシック" pitchFamily="-109" charset="-128"/>
          <a:cs typeface="ＭＳ Ｐゴシック" pitchFamily="-109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CC"/>
          </a:solidFill>
          <a:effectLst>
            <a:outerShdw blurRad="38100" dist="38100" dir="2700000" algn="tl">
              <a:srgbClr val="DDDDDD"/>
            </a:outerShdw>
          </a:effectLst>
          <a:latin typeface="Times New Roman" pitchFamily="-65" charset="0"/>
          <a:ea typeface="ＭＳ Ｐゴシック" pitchFamily="-109" charset="-128"/>
          <a:cs typeface="ＭＳ Ｐゴシック" pitchFamily="-109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CC"/>
          </a:solidFill>
          <a:effectLst>
            <a:outerShdw blurRad="38100" dist="38100" dir="2700000" algn="tl">
              <a:srgbClr val="DDDDDD"/>
            </a:outerShdw>
          </a:effectLst>
          <a:latin typeface="Times New Roman" pitchFamily="-65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CC"/>
          </a:solidFill>
          <a:effectLst>
            <a:outerShdw blurRad="38100" dist="38100" dir="2700000" algn="tl">
              <a:srgbClr val="DDDDDD"/>
            </a:outerShdw>
          </a:effectLst>
          <a:latin typeface="Times New Roman" pitchFamily="-65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CC"/>
          </a:solidFill>
          <a:effectLst>
            <a:outerShdw blurRad="38100" dist="38100" dir="2700000" algn="tl">
              <a:srgbClr val="DDDDDD"/>
            </a:outerShdw>
          </a:effectLst>
          <a:latin typeface="Times New Roman" pitchFamily="-65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0000CC"/>
          </a:solidFill>
          <a:effectLst>
            <a:outerShdw blurRad="38100" dist="38100" dir="2700000" algn="tl">
              <a:srgbClr val="DDDDDD"/>
            </a:outerShdw>
          </a:effectLst>
          <a:latin typeface="Times New Roman" pitchFamily="-65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Wingdings" pitchFamily="2" charset="2"/>
        <a:buChar char="Ø"/>
        <a:defRPr sz="2400">
          <a:solidFill>
            <a:schemeClr val="tx1"/>
          </a:solidFill>
          <a:latin typeface="Times New Roman"/>
          <a:ea typeface="ＭＳ Ｐゴシック" pitchFamily="-109" charset="-128"/>
          <a:cs typeface="Times New Roman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9900"/>
        </a:buClr>
        <a:buFont typeface="Wingdings" pitchFamily="2" charset="2"/>
        <a:buChar char="Ø"/>
        <a:defRPr sz="2400">
          <a:solidFill>
            <a:schemeClr val="tx1"/>
          </a:solidFill>
          <a:latin typeface="Times New Roman"/>
          <a:ea typeface="ＭＳ Ｐゴシック" pitchFamily="-65" charset="-128"/>
          <a:cs typeface="Times New Roman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00CC"/>
        </a:buClr>
        <a:buFont typeface="Wingdings" pitchFamily="2" charset="2"/>
        <a:buChar char="Ø"/>
        <a:defRPr sz="2400">
          <a:solidFill>
            <a:schemeClr val="tx1"/>
          </a:solidFill>
          <a:latin typeface="Times New Roman"/>
          <a:ea typeface="ＭＳ Ｐゴシック" pitchFamily="-65" charset="-128"/>
          <a:cs typeface="Times New Roman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Times New Roman"/>
          <a:ea typeface="ＭＳ Ｐゴシック" pitchFamily="-65" charset="-128"/>
          <a:cs typeface="Times New Roman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Times New Roman"/>
          <a:ea typeface="ＭＳ Ｐゴシック" pitchFamily="-65" charset="-128"/>
          <a:cs typeface="Times New Roman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arxiv.org/abs/1706.03762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openai.com/c/6ac10f83-6693-43c9-9825-8f143f7006bc" TargetMode="External"/><Relationship Id="rId2" Type="http://schemas.openxmlformats.org/officeDocument/2006/relationships/hyperlink" Target="https://steveomohundro.com/" TargetMode="Externa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openai.com/c/6ac10f83-6693-43c9-9825-8f143f7006bc" TargetMode="External"/><Relationship Id="rId2" Type="http://schemas.openxmlformats.org/officeDocument/2006/relationships/hyperlink" Target="https://steveomohundro.com/" TargetMode="Externa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E000CB-EC61-7DFA-0258-19D3DFAC49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in physics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Transformers</a:t>
            </a:r>
            <a:endParaRPr lang="en-US" sz="2400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33422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2FFE00-021E-2CD5-66BD-36300D810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80CAB2-A94E-D00D-8A9A-7BB1C6171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Seq2Seq: </a:t>
            </a:r>
            <a:r>
              <a:rPr lang="en-US" dirty="0">
                <a:solidFill>
                  <a:schemeClr val="accent1"/>
                </a:solidFill>
              </a:rPr>
              <a:t>Coding/Padding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9CA2EB44-79A5-CA1C-0502-6A8BEAA563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1200" y="1295400"/>
                <a:ext cx="7899400" cy="481965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sequence length of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=34, 3, 29,36,4, 7,33,3,28,36,4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tokens. But for many models, sequences must be of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equal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length, which is done by </a:t>
                </a:r>
                <a:r>
                  <a:rPr lang="en-US" b="1" i="1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padding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and they must be </a:t>
                </a:r>
                <a:r>
                  <a:rPr lang="en-US" b="1" i="1" dirty="0">
                    <a:solidFill>
                      <a:srgbClr val="7030A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delimited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b="0" dirty="0">
                    <a:solidFill>
                      <a:srgbClr val="0033CC"/>
                    </a:solidFill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1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𝟏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i="1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34, 3, 29,36,4, </m:t>
                    </m:r>
                    <m:r>
                      <a:rPr lang="en-US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7,33,3,28,36,4</m:t>
                    </m:r>
                  </m:oMath>
                </a14:m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</a:t>
                </a:r>
                <a:r>
                  <a:rPr lang="en-US" dirty="0">
                    <a:solidFill>
                      <a:srgbClr val="C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0,0,0,</a:t>
                </a:r>
                <a:r>
                  <a:rPr lang="en-US" b="1" dirty="0">
                    <a:solidFill>
                      <a:srgbClr val="7030A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9CA2EB44-79A5-CA1C-0502-6A8BEAA563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1200" y="1295400"/>
                <a:ext cx="7899400" cy="4819650"/>
              </a:xfrm>
              <a:blipFill>
                <a:blip r:embed="rId3"/>
                <a:stretch>
                  <a:fillRect l="-1284" t="-1316" r="-17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 descr="A math equations and numbers&#10;&#10;Description automatically generated">
            <a:extLst>
              <a:ext uri="{FF2B5EF4-FFF2-40B4-BE49-F238E27FC236}">
                <a16:creationId xmlns:a16="http://schemas.microsoft.com/office/drawing/2014/main" id="{20C66CFA-934F-D033-384C-72154263C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3037884"/>
            <a:ext cx="8686800" cy="31343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0473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8BE75-4DD5-EFB2-310C-3F285C965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A83B3A5-68B7-8C8C-1556-A62907EBC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Seq2Seq: </a:t>
            </a:r>
            <a:r>
              <a:rPr lang="en-US" dirty="0">
                <a:solidFill>
                  <a:schemeClr val="accent1"/>
                </a:solidFill>
              </a:rPr>
              <a:t>Embedding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23CDE6E4-3F7F-E745-42DD-00C5A370C1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 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embedding space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a key idea in many machine learning models, is a vector space in which data elements, here tokens, are represented as vectors in that space.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b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 1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In our GNN implementation (Lab08), each point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𝜂</m:t>
                        </m:r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𝜙</m:t>
                        </m:r>
                      </m:e>
                    </m:d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mapped to a vector in a 40-dimensional vector space, where the mapping is determined during training.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b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 2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In our seq2seq tutorial (Lab09), each token and its ordinal position is mapped to a 64-dimensional vector space.</a:t>
                </a: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23CDE6E4-3F7F-E745-42DD-00C5A370C1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305" t="-1316" r="-14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954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0D8094-1415-9AB9-1833-AC860DC06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360436-4AAF-BBFB-73B0-329570CF8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Seq2Seq: </a:t>
            </a:r>
            <a:r>
              <a:rPr lang="en-US" dirty="0">
                <a:solidFill>
                  <a:schemeClr val="accent1"/>
                </a:solidFill>
              </a:rPr>
              <a:t>Analysis/Synthesis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0AC98D2-799B-5DA9-8B3D-486E40796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Seq2seq models, like </a:t>
            </a:r>
            <a:r>
              <a:rPr lang="en-US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recurrent  neural networks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(RNN), </a:t>
            </a:r>
            <a:r>
              <a:rPr lang="en-US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 short-term memories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(LSTM), </a:t>
            </a:r>
            <a:r>
              <a:rPr lang="en-US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transformer neural network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(TNN) – the subject of today’s lecture – analyze and synthesize sequences in different ways.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Moreover, some classes of seq2seq models (e.g., RNN, LSTM) analyze sequences one token at a time.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Transformers were a breakthrough, in part, because tokens are analyzed in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parallel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519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CB1A0-42D7-C589-36DA-2326866286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Transformer 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66940067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04B4D3-F1CC-4DFF-2521-FD19B22CE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8CF4809-219A-B327-8E9D-874ADC25F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 Is All You Need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92344B9-64EC-B8D5-C107-064B4D6B2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" y="1295400"/>
            <a:ext cx="8280400" cy="481965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2017, in a seminal paper: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https://arxiv.org/abs/1706.03762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researchers introduced a </a:t>
            </a:r>
            <a:r>
              <a:rPr lang="en-US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neural network (TNN) with a highly successful </a:t>
            </a:r>
            <a:r>
              <a:rPr lang="en-US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and synthesis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method.</a:t>
            </a:r>
          </a:p>
        </p:txBody>
      </p:sp>
      <p:pic>
        <p:nvPicPr>
          <p:cNvPr id="6" name="Picture 5" descr="A close-up of a list of information&#10;&#10;Description automatically generated">
            <a:extLst>
              <a:ext uri="{FF2B5EF4-FFF2-40B4-BE49-F238E27FC236}">
                <a16:creationId xmlns:a16="http://schemas.microsoft.com/office/drawing/2014/main" id="{5E3FA7C3-8047-1FCC-CD07-BB1FE72A1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452159"/>
            <a:ext cx="6629400" cy="38057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0016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1A6D3F-4354-F615-D52D-8C1D7DC91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9A96A3-1550-68D3-B8F2-D6F2F4D0B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Transformer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66D6006A-E08B-E2E7-DFE3-1B8A2ABC06E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1200" y="1295400"/>
                <a:ext cx="8051800" cy="4819650"/>
              </a:xfrm>
            </p:spPr>
            <p:txBody>
              <a:bodyPr/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Transformers are 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encoder-decoder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models that are trained using supervised learning with cross-entropy loss. 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During training, the source sequence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analyzed by the encoder and the analyzed sequence together with the target sequence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sent to the decoder, which analyzes the latter.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decoder then predicts the probabilities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for the next token for each of the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sub-sequences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of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the mean cross-entropy loss computed from these probabilities is minimized.</a:t>
                </a: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66D6006A-E08B-E2E7-DFE3-1B8A2ABC06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1200" y="1295400"/>
                <a:ext cx="8051800" cy="4819650"/>
              </a:xfrm>
              <a:blipFill>
                <a:blip r:embed="rId2"/>
                <a:stretch>
                  <a:fillRect l="-1102" t="-1316" r="-315"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F5426555-9E7A-5976-B9B4-C4146A1AB02B}"/>
              </a:ext>
            </a:extLst>
          </p:cNvPr>
          <p:cNvGrpSpPr/>
          <p:nvPr/>
        </p:nvGrpSpPr>
        <p:grpSpPr>
          <a:xfrm>
            <a:off x="3657600" y="2209800"/>
            <a:ext cx="5163548" cy="1569660"/>
            <a:chOff x="762000" y="2819400"/>
            <a:chExt cx="5163548" cy="156966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A11FF64-9BCE-73E5-1FF2-DDFF87885F07}"/>
                </a:ext>
              </a:extLst>
            </p:cNvPr>
            <p:cNvSpPr/>
            <p:nvPr/>
          </p:nvSpPr>
          <p:spPr bwMode="auto">
            <a:xfrm>
              <a:off x="1828800" y="2819400"/>
              <a:ext cx="1208985" cy="83099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-65" charset="0"/>
                </a:rPr>
                <a:t>Encoder</a:t>
              </a:r>
            </a:p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-65" charset="0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EFCD6B5-5D11-162A-2F76-AD47F1AAE705}"/>
                </a:ext>
              </a:extLst>
            </p:cNvPr>
            <p:cNvSpPr/>
            <p:nvPr/>
          </p:nvSpPr>
          <p:spPr bwMode="auto">
            <a:xfrm>
              <a:off x="3581400" y="2819400"/>
              <a:ext cx="1226618" cy="156966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-65" charset="0"/>
                </a:rPr>
                <a:t>Decoder</a:t>
              </a:r>
            </a:p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Times New Roman" pitchFamily="-65" charset="0"/>
              </a:endParaRPr>
            </a:p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-65" charset="0"/>
              </a:endParaRPr>
            </a:p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-65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53135B91-E0D2-0AAF-ADA9-DF5422E85133}"/>
                    </a:ext>
                  </a:extLst>
                </p:cNvPr>
                <p:cNvSpPr txBox="1"/>
                <p:nvPr/>
              </p:nvSpPr>
              <p:spPr>
                <a:xfrm>
                  <a:off x="762000" y="2865597"/>
                  <a:ext cx="47609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53135B91-E0D2-0AAF-ADA9-DF5422E851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2000" y="2865597"/>
                  <a:ext cx="476092" cy="523220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B5D000D8-D76C-A655-AA25-56404FA3D9D3}"/>
                    </a:ext>
                  </a:extLst>
                </p:cNvPr>
                <p:cNvSpPr txBox="1"/>
                <p:nvPr/>
              </p:nvSpPr>
              <p:spPr>
                <a:xfrm>
                  <a:off x="799100" y="3804285"/>
                  <a:ext cx="439148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B5D000D8-D76C-A655-AA25-56404FA3D9D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9100" y="3804285"/>
                  <a:ext cx="439148" cy="523220"/>
                </a:xfrm>
                <a:prstGeom prst="rect">
                  <a:avLst/>
                </a:prstGeom>
                <a:blipFill>
                  <a:blip r:embed="rId4"/>
                  <a:stretch>
                    <a:fillRect b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3563FB1-F151-69BA-2E1D-6BA91AE5FB3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279706" y="3200400"/>
              <a:ext cx="549094" cy="0"/>
            </a:xfrm>
            <a:prstGeom prst="straightConnector1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80EDBC77-F1EF-20FB-9F82-702C450FA48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048000" y="3124200"/>
              <a:ext cx="549094" cy="0"/>
            </a:xfrm>
            <a:prstGeom prst="straightConnector1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68F2AA0A-9225-2B75-BBAF-3F7D4EA401D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279706" y="4114800"/>
              <a:ext cx="2301694" cy="0"/>
            </a:xfrm>
            <a:prstGeom prst="straightConnector1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9FE3790-129F-9258-FA06-06F016117B1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861106" y="3581400"/>
              <a:ext cx="549094" cy="0"/>
            </a:xfrm>
            <a:prstGeom prst="straightConnector1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4C9C5787-1F3B-204A-7EC5-804A71A23103}"/>
                    </a:ext>
                  </a:extLst>
                </p:cNvPr>
                <p:cNvSpPr txBox="1"/>
                <p:nvPr/>
              </p:nvSpPr>
              <p:spPr>
                <a:xfrm>
                  <a:off x="5486400" y="3237695"/>
                  <a:ext cx="439148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4C9C5787-1F3B-204A-7EC5-804A71A2310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86400" y="3237695"/>
                  <a:ext cx="439148" cy="523220"/>
                </a:xfrm>
                <a:prstGeom prst="rect">
                  <a:avLst/>
                </a:prstGeom>
                <a:blipFill>
                  <a:blip r:embed="rId5"/>
                  <a:stretch>
                    <a:fillRect l="-2857" b="-1162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91478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58351-2D2A-E142-BA4D-2EF57BFB0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66E4294-3CFF-1082-708A-5973FBC53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Transformer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7038CD54-02FA-83B2-D334-E2705CDD02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1200" y="1295400"/>
                <a:ext cx="7975600" cy="481965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After training, the model is used 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autoregressively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source sequence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analyzed by the encoder and the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predicted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sequence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initialized to the start-of-sequence token (&lt;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sos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&gt;).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analyzed sequence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together with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passed to the decoder, which predicts probabilities for the next token for each sub-sequence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These probabilities are used to select the next token, which </a:t>
                </a:r>
                <a:b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appended to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b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cycle repeats</a:t>
                </a:r>
                <a:b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until the next token is either</a:t>
                </a:r>
                <a:b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end-of-sequence</a:t>
                </a:r>
                <a:b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 a token count limit is reached.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7038CD54-02FA-83B2-D334-E2705CDD02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1200" y="1295400"/>
                <a:ext cx="7975600" cy="4819650"/>
              </a:xfrm>
              <a:blipFill>
                <a:blip r:embed="rId2"/>
                <a:stretch>
                  <a:fillRect l="-1274" t="-1316" b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0" name="Group 49">
            <a:extLst>
              <a:ext uri="{FF2B5EF4-FFF2-40B4-BE49-F238E27FC236}">
                <a16:creationId xmlns:a16="http://schemas.microsoft.com/office/drawing/2014/main" id="{C6E25CE8-9A83-99F3-AD2B-0C34DD9C9A22}"/>
              </a:ext>
            </a:extLst>
          </p:cNvPr>
          <p:cNvGrpSpPr/>
          <p:nvPr/>
        </p:nvGrpSpPr>
        <p:grpSpPr>
          <a:xfrm>
            <a:off x="3675652" y="4426804"/>
            <a:ext cx="5163548" cy="1821596"/>
            <a:chOff x="1074149" y="4375754"/>
            <a:chExt cx="5163548" cy="182159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89CDE85-1F16-9D5C-273E-B553AD979EE7}"/>
                </a:ext>
              </a:extLst>
            </p:cNvPr>
            <p:cNvGrpSpPr/>
            <p:nvPr/>
          </p:nvGrpSpPr>
          <p:grpSpPr>
            <a:xfrm>
              <a:off x="1074149" y="4375754"/>
              <a:ext cx="5163548" cy="1569660"/>
              <a:chOff x="762000" y="2819400"/>
              <a:chExt cx="5163548" cy="1569660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60343A2-D369-D96F-2918-17056309E2FF}"/>
                  </a:ext>
                </a:extLst>
              </p:cNvPr>
              <p:cNvSpPr/>
              <p:nvPr/>
            </p:nvSpPr>
            <p:spPr bwMode="auto">
              <a:xfrm>
                <a:off x="1828800" y="2819400"/>
                <a:ext cx="1208985" cy="83099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-65" charset="0"/>
                  </a:rPr>
                  <a:t>Encoder</a:t>
                </a:r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-65" charset="0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17B46AE4-574E-1C60-BC0A-B5BDD1433256}"/>
                  </a:ext>
                </a:extLst>
              </p:cNvPr>
              <p:cNvSpPr/>
              <p:nvPr/>
            </p:nvSpPr>
            <p:spPr bwMode="auto">
              <a:xfrm>
                <a:off x="3581400" y="2819400"/>
                <a:ext cx="1226618" cy="156966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itchFamily="-65" charset="0"/>
                  </a:rPr>
                  <a:t>Decoder</a:t>
                </a:r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dirty="0">
                  <a:latin typeface="Times New Roman" pitchFamily="-65" charset="0"/>
                </a:endParaRPr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-65" charset="0"/>
                </a:endParaRPr>
              </a:p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-65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929F3811-7470-CDCE-F2E8-7F48E92006CA}"/>
                      </a:ext>
                    </a:extLst>
                  </p:cNvPr>
                  <p:cNvSpPr txBox="1"/>
                  <p:nvPr/>
                </p:nvSpPr>
                <p:spPr>
                  <a:xfrm>
                    <a:off x="762000" y="2865597"/>
                    <a:ext cx="476092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929F3811-7470-CDCE-F2E8-7F48E92006C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62000" y="2865597"/>
                    <a:ext cx="476092" cy="523220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970D933E-3E49-25E8-3F54-15BDACB33F53}"/>
                      </a:ext>
                    </a:extLst>
                  </p:cNvPr>
                  <p:cNvSpPr txBox="1"/>
                  <p:nvPr/>
                </p:nvSpPr>
                <p:spPr>
                  <a:xfrm>
                    <a:off x="799100" y="3804285"/>
                    <a:ext cx="439148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acc>
                            <m:accPr>
                              <m:chr m:val="̂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970D933E-3E49-25E8-3F54-15BDACB33F5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99100" y="3804285"/>
                    <a:ext cx="439148" cy="523220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l="-2857" t="-4762" b="-1190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19392997-EB8D-B224-5023-CCF007D5C71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279706" y="3200400"/>
                <a:ext cx="549094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 w="med" len="med"/>
              </a:ln>
              <a:effectLst/>
            </p:spPr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4B976A12-A194-52CE-CFEE-FA0F482EE96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3048000" y="3124200"/>
                <a:ext cx="549094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 w="med" len="med"/>
              </a:ln>
              <a:effectLst/>
            </p:spPr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C3D86289-8BE4-CAD7-799F-9FA55550C2C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279706" y="4114800"/>
                <a:ext cx="2301694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 w="med" len="med"/>
              </a:ln>
              <a:effectLst/>
            </p:spPr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C762B5F-BE1F-89E5-37E3-0D6E4208636E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4861106" y="3581400"/>
                <a:ext cx="549094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 w="med" len="med"/>
              </a:ln>
              <a:effectLst/>
            </p:spPr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20DD5611-39EB-E9A7-6405-261B4B854F89}"/>
                      </a:ext>
                    </a:extLst>
                  </p:cNvPr>
                  <p:cNvSpPr txBox="1"/>
                  <p:nvPr/>
                </p:nvSpPr>
                <p:spPr>
                  <a:xfrm>
                    <a:off x="5486400" y="3237695"/>
                    <a:ext cx="439148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oMath>
                      </m:oMathPara>
                    </a14:m>
                    <a:endParaRPr lang="en-US" sz="2800" dirty="0"/>
                  </a:p>
                </p:txBody>
              </p:sp>
            </mc:Choice>
            <mc:Fallback xmlns="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20DD5611-39EB-E9A7-6405-261B4B854F8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486400" y="3237695"/>
                    <a:ext cx="439148" cy="523220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l="-2857" b="-11905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BDA13DA-14B9-BABB-D2EF-08A0E436837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455683" y="5160584"/>
              <a:ext cx="0" cy="1036766"/>
            </a:xfrm>
            <a:prstGeom prst="lin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533D208-D3CB-9333-40E9-E990F85557F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971800" y="5671154"/>
              <a:ext cx="0" cy="526196"/>
            </a:xfrm>
            <a:prstGeom prst="lin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09FD679-48A9-558F-63A5-A9EE768E2B8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961778" y="6197350"/>
              <a:ext cx="2508193" cy="0"/>
            </a:xfrm>
            <a:prstGeom prst="lin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087A2376-FEB9-105F-9DA6-AE4B04F401E7}"/>
                    </a:ext>
                  </a:extLst>
                </p:cNvPr>
                <p:cNvSpPr txBox="1"/>
                <p:nvPr/>
              </p:nvSpPr>
              <p:spPr>
                <a:xfrm>
                  <a:off x="2707265" y="5435351"/>
                  <a:ext cx="567784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⊕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087A2376-FEB9-105F-9DA6-AE4B04F401E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707265" y="5435351"/>
                  <a:ext cx="567784" cy="461665"/>
                </a:xfrm>
                <a:prstGeom prst="rect">
                  <a:avLst/>
                </a:prstGeom>
                <a:blipFill>
                  <a:blip r:embed="rId6"/>
                  <a:stretch>
                    <a:fillRect b="-810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08E6B931-C956-BFF6-6061-4B5ABD1E913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929188" y="6197350"/>
              <a:ext cx="570321" cy="0"/>
            </a:xfrm>
            <a:prstGeom prst="straightConnector1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687518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936BA1-B34E-8E83-5258-3794BF43A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product&#10;&#10;Description automatically generated">
            <a:extLst>
              <a:ext uri="{FF2B5EF4-FFF2-40B4-BE49-F238E27FC236}">
                <a16:creationId xmlns:a16="http://schemas.microsoft.com/office/drawing/2014/main" id="{95E877B1-BD05-308E-A28B-CEDC08488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0" y="2057400"/>
            <a:ext cx="3416300" cy="381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FE0D44F2-FCFF-6DEE-ED55-F0A124171A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 the heart of Google’s breakthrough 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transformer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 is the following expression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solidFill>
                            <a:srgbClr val="0033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Attention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𝑄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𝐾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𝑉</m:t>
                          </m:r>
                        </m:e>
                      </m:d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𝑄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𝐾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e>
                              </m:rad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𝑉</m:t>
                      </m:r>
                    </m:oMath>
                  </m:oMathPara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which captures some notion of a token</a:t>
                </a:r>
                <a:b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“paying attention to” other tokens.</a:t>
                </a:r>
                <a:b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i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query, </a:t>
                </a:r>
                <a:r>
                  <a:rPr lang="en-US" i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key, </a:t>
                </a:r>
                <a:r>
                  <a:rPr lang="en-US" i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value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FE0D44F2-FCFF-6DEE-ED55-F0A124171A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305" t="-1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>
            <a:extLst>
              <a:ext uri="{FF2B5EF4-FFF2-40B4-BE49-F238E27FC236}">
                <a16:creationId xmlns:a16="http://schemas.microsoft.com/office/drawing/2014/main" id="{A3B92B17-F69E-ED27-563D-2EB8BCB48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4A88C-830E-EA70-E45C-4307462DD420}"/>
              </a:ext>
            </a:extLst>
          </p:cNvPr>
          <p:cNvSpPr txBox="1"/>
          <p:nvPr/>
        </p:nvSpPr>
        <p:spPr>
          <a:xfrm>
            <a:off x="5279060" y="5930384"/>
            <a:ext cx="3179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https://arxiv.org/abs/1706.03762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186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B518A-2FEC-0410-EEFA-D975F0B71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291B85-CDA5-56DE-F377-6D7784685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B7B21BF0-BFD5-7876-D93C-9E5A65EFFFE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Attention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𝑄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𝐾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𝑉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𝑄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𝐾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e>
                              </m:rad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𝑉</m:t>
                      </m:r>
                    </m:oMath>
                  </m:oMathPara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Source </a:t>
                </a:r>
                <a:r>
                  <a:rPr lang="en-US" i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or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target self attention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	</a:t>
                </a:r>
                <a:r>
                  <a:rPr lang="en-US" b="0" dirty="0">
                    <a:cs typeface="Times New Roman" panose="02020603050405020304" pitchFamily="18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	</a:t>
                </a:r>
                <a:r>
                  <a:rPr lang="en-US" i="1" dirty="0">
                    <a:cs typeface="Times New Roman" panose="02020603050405020304" pitchFamily="18" charset="0"/>
                  </a:rPr>
                  <a:t>Q</a:t>
                </a:r>
                <a:r>
                  <a:rPr lang="en-US" dirty="0">
                    <a:cs typeface="Times New Roman" panose="02020603050405020304" pitchFamily="18" charset="0"/>
                  </a:rPr>
                  <a:t>, </a:t>
                </a:r>
                <a:r>
                  <a:rPr lang="en-US" i="1" dirty="0">
                    <a:cs typeface="Times New Roman" panose="02020603050405020304" pitchFamily="18" charset="0"/>
                  </a:rPr>
                  <a:t>K</a:t>
                </a:r>
                <a:r>
                  <a:rPr lang="en-US" dirty="0">
                    <a:cs typeface="Times New Roman" panose="02020603050405020304" pitchFamily="18" charset="0"/>
                  </a:rPr>
                  <a:t>, and </a:t>
                </a:r>
                <a:r>
                  <a:rPr lang="en-US" i="1" dirty="0">
                    <a:cs typeface="Times New Roman" panose="02020603050405020304" pitchFamily="18" charset="0"/>
                  </a:rPr>
                  <a:t>V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the same matrix of tokens 	(represented by vectors in the embedding space)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Source </a:t>
                </a:r>
                <a:r>
                  <a:rPr lang="en-US" i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target attention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models the target tokens.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 the source tokens.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B7B21BF0-BFD5-7876-D93C-9E5A65EFFFE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3053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B737EA-FAB5-0E2A-4AC0-9885DFE87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620769-56E2-04E9-EE81-2B91DCB61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Attention: </a:t>
            </a:r>
            <a:r>
              <a:rPr lang="en-US" dirty="0">
                <a:solidFill>
                  <a:schemeClr val="accent1"/>
                </a:solidFill>
              </a:rPr>
              <a:t>Token Vectors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5347E8E8-272A-4E1E-1165-1C8172D6C28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1200" y="1295400"/>
                <a:ext cx="8051800" cy="481965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But in what sense does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Attention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𝑄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𝐾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𝑉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𝑄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𝐾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e>
                              </m:rad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𝑉</m:t>
                      </m:r>
                    </m:oMath>
                  </m:oMathPara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capture the notion of a token “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paying attention to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” other tokens?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Consider a sequence of 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tokens, each represented by a vector.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matrices can be viewed as a columns of vectors, one for each token: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𝑄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5347E8E8-272A-4E1E-1165-1C8172D6C28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1200" y="1295400"/>
                <a:ext cx="8051800" cy="4819650"/>
              </a:xfrm>
              <a:blipFill>
                <a:blip r:embed="rId2"/>
                <a:stretch>
                  <a:fillRect l="-1260" t="-1316" r="-7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5729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5E75B-92FD-BC22-5C07-01F885D28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watch, clock&#10;&#10;Description automatically generated">
            <a:extLst>
              <a:ext uri="{FF2B5EF4-FFF2-40B4-BE49-F238E27FC236}">
                <a16:creationId xmlns:a16="http://schemas.microsoft.com/office/drawing/2014/main" id="{079A2EDE-356E-A123-C2CA-A70A3DA42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458" y="4191000"/>
            <a:ext cx="3386542" cy="2181714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D029C51-C715-1A33-AE7A-42DB9CEA4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</a:t>
            </a:r>
            <a:r>
              <a:rPr lang="en-US" dirty="0">
                <a:solidFill>
                  <a:schemeClr val="accent1"/>
                </a:solidFill>
              </a:rPr>
              <a:t>Graph Neural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6CB94321-80AB-9810-6DC8-B2DDD39667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1200" y="1295400"/>
                <a:ext cx="7899400" cy="481965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A GNN can be used to process data represented as a cloud of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points that reside in a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-dimensional vector space. The key components are: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An adjacency matrix,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𝑨</m:t>
                    </m:r>
                  </m:oMath>
                </a14:m>
                <a:r>
                  <a:rPr lang="en-US" dirty="0"/>
                  <a:t>, of shape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r>
                  <a:rPr lang="en-US" dirty="0">
                    <a:solidFill>
                      <a:srgbClr val="0033CC"/>
                    </a:solidFill>
                  </a:rPr>
                  <a:t> </a:t>
                </a:r>
                <a:r>
                  <a:rPr lang="en-US" dirty="0"/>
                  <a:t>that encodes edge information.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A matrix,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𝑿</m:t>
                    </m:r>
                  </m:oMath>
                </a14:m>
                <a:r>
                  <a:rPr lang="en-US" dirty="0"/>
                  <a:t>, of shape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</m:oMath>
                </a14:m>
                <a:r>
                  <a:rPr lang="en-US" dirty="0"/>
                  <a:t> that encodes vertex information.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/>
                  <a:t>A graph convolution operation. For example, the following is used by the </a:t>
                </a:r>
                <a:r>
                  <a:rPr lang="en-US" dirty="0" err="1"/>
                  <a:t>IceCube</a:t>
                </a:r>
                <a:r>
                  <a:rPr lang="en-US" dirty="0"/>
                  <a:t> Collaboration: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𝒀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𝑨𝑿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b="1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𝑿</m:t>
                          </m:r>
                        </m:e>
                      </m:d>
                      <m:r>
                        <a:rPr lang="en-US" i="1" smtClean="0">
                          <a:solidFill>
                            <a:srgbClr val="0033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𝑤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i="1" smtClean="0">
                          <a:solidFill>
                            <a:srgbClr val="0033CC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𝑏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𝐼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     </m:t>
                      </m:r>
                    </m:oMath>
                    <m:oMath xmlns:m="http://schemas.openxmlformats.org/officeDocument/2006/math">
                      <m:r>
                        <a:rPr lang="en-US" b="1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𝑿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ReLU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𝒀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𝒀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rgbClr val="0033C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where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parameters.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sz="1800" dirty="0">
                  <a:solidFill>
                    <a:srgbClr val="111111"/>
                  </a:solidFill>
                  <a:effectLst/>
                  <a:latin typeface="+mn-lt"/>
                </a:endParaRPr>
              </a:p>
              <a:p>
                <a:pPr marL="0" indent="0">
                  <a:buNone/>
                </a:pPr>
                <a:r>
                  <a:rPr lang="en-US" sz="1800" dirty="0">
                    <a:solidFill>
                      <a:srgbClr val="111111"/>
                    </a:solidFill>
                    <a:effectLst/>
                    <a:latin typeface="+mn-lt"/>
                  </a:rPr>
                  <a:t> </a:t>
                </a:r>
                <a:endParaRPr lang="en-US" sz="1800" dirty="0">
                  <a:latin typeface="+mn-lt"/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6CB94321-80AB-9810-6DC8-B2DDD39667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1200" y="1295400"/>
                <a:ext cx="7899400" cy="4819650"/>
              </a:xfrm>
              <a:blipFill>
                <a:blip r:embed="rId3"/>
                <a:stretch>
                  <a:fillRect l="-1284" t="-1316" r="-1445" b="-2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61018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BEB98-826C-F843-B184-AD998668DA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89BD67-ED11-CF3B-ECD3-6B0FACC5F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Attention: </a:t>
            </a:r>
            <a:r>
              <a:rPr lang="en-US" dirty="0">
                <a:solidFill>
                  <a:schemeClr val="accent1"/>
                </a:solidFill>
              </a:rPr>
              <a:t>Dot Products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A016AE16-202D-87C6-3360-8A999151E7E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matrix (outer) product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𝑄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𝐾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given by</a:t>
                </a:r>
              </a:p>
              <a:p>
                <a:pPr marL="0" indent="0">
                  <a:buNone/>
                </a:pPr>
                <a:endParaRPr lang="en-US" b="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𝑄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𝐾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𝑞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rgbClr val="0033C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Self attention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a matrix of dot products between source tokens or between target tokens.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Attention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a matrix of dot products between source and target tokens. 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key idea is that the dot product measures the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degree of association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between any pair of tokens.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A016AE16-202D-87C6-3360-8A999151E7E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05" t="-1316" b="-44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061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6D50B3-1748-BAD2-28FA-DAD1C627E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F8486C-0E71-3E7D-6717-2F396C2C1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Attention: </a:t>
            </a:r>
            <a:r>
              <a:rPr lang="en-US" dirty="0">
                <a:solidFill>
                  <a:schemeClr val="accent1"/>
                </a:solidFill>
              </a:rPr>
              <a:t>Scaled Dot Products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B5E458F1-5D89-9F2A-8D4F-C4EAE670F4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1200" y="1295400"/>
                <a:ext cx="7975600" cy="481965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matrix of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scaled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dot products, after </a:t>
                </a:r>
                <a:r>
                  <a:rPr lang="en-US" dirty="0" err="1">
                    <a:solidFill>
                      <a:srgbClr val="0033CC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softmax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is given by</a:t>
                </a:r>
                <a:endParaRPr lang="en-US" b="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𝑄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𝐾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</m:num>
                            <m:den>
                              <m:rad>
                                <m:radPr>
                                  <m:degHide m:val="on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𝑑</m:t>
                                  </m:r>
                                </m:e>
                              </m:rad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mPr>
                            <m:mr>
                              <m:e>
                                <m:func>
                                  <m:func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  <m:brk m:alnAt="7"/>
                                      </m:rPr>
                                      <a:rPr lang="en-US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e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xp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sSub>
                                              <m:sSub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𝑞</m:t>
                                                </m:r>
                                              </m:e>
                                              <m:sub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  <m:t>∙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𝑘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num>
                                          <m:den>
                                            <m:rad>
                                              <m:radPr>
                                                <m:degHide m:val="on"/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</m:ctrlPr>
                                              </m:radPr>
                                              <m:deg/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𝑑</m:t>
                                                </m:r>
                                              </m:e>
                                            </m:rad>
                                          </m:den>
                                        </m:f>
                                      </m:e>
                                    </m:d>
                                  </m:e>
                                </m:func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/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func>
                                  <m:func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exp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sSub>
                                              <m:sSub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  <a:cs typeface="Times New Roman" panose="020206030504050203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  <a:cs typeface="Times New Roman" panose="02020603050405020304" pitchFamily="18" charset="0"/>
                                                      </a:rPr>
                                                      <m:t>𝑞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  <a:cs typeface="Times New Roman" panose="02020603050405020304" pitchFamily="18" charset="0"/>
                                                      </a:rPr>
                                                      <m:t>1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∙</m:t>
                                                </m:r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𝑘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</m:num>
                                          <m:den>
                                            <m:rad>
                                              <m:radPr>
                                                <m:degHide m:val="on"/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</m:ctrlPr>
                                              </m:radPr>
                                              <m:deg/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𝑑</m:t>
                                                </m:r>
                                              </m:e>
                                            </m:rad>
                                          </m:den>
                                        </m:f>
                                      </m:e>
                                    </m:d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/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func>
                              </m:e>
                            </m:mr>
                            <m:mr>
                              <m:e>
                                <m:func>
                                  <m:func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exp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sSub>
                                              <m:sSubPr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  <a:cs typeface="Times New Roman" panose="020206030504050203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  <a:cs typeface="Times New Roman" panose="02020603050405020304" pitchFamily="18" charset="0"/>
                                                      </a:rPr>
                                                      <m:t>𝑞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  <a:cs typeface="Times New Roman" panose="02020603050405020304" pitchFamily="18" charset="0"/>
                                                      </a:rPr>
                                                      <m:t>2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∙</m:t>
                                                </m:r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𝑘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1</m:t>
                                                </m:r>
                                              </m:sub>
                                            </m:sSub>
                                          </m:num>
                                          <m:den>
                                            <m:rad>
                                              <m:radPr>
                                                <m:degHide m:val="on"/>
                                                <m:ctrlP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</m:ctrlPr>
                                              </m:radPr>
                                              <m:deg/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𝑑</m:t>
                                                </m:r>
                                              </m:e>
                                            </m:rad>
                                          </m:den>
                                        </m:f>
                                      </m:e>
                                    </m:d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/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func>
                              </m:e>
                              <m:e>
                                <m:func>
                                  <m:func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b="0" i="0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exp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Times New Roman" panose="020206030504050203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sSub>
                                              <m:sSubPr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  <a:cs typeface="Times New Roman" panose="020206030504050203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  <a:cs typeface="Times New Roman" panose="02020603050405020304" pitchFamily="18" charset="0"/>
                                                      </a:rPr>
                                                      <m:t>𝑞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i="1">
                                                        <a:latin typeface="Cambria Math" panose="02040503050406030204" pitchFamily="18" charset="0"/>
                                                        <a:cs typeface="Times New Roman" panose="02020603050405020304" pitchFamily="18" charset="0"/>
                                                      </a:rPr>
                                                      <m:t>2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∙</m:t>
                                                </m:r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𝑘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ea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2</m:t>
                                                </m:r>
                                              </m:sub>
                                            </m:sSub>
                                          </m:num>
                                          <m:den>
                                            <m:rad>
                                              <m:radPr>
                                                <m:degHide m:val="on"/>
                                                <m:ctrlP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</m:ctrlPr>
                                              </m:radPr>
                                              <m:deg/>
                                              <m:e>
                                                <m:r>
                                                  <a:rPr lang="en-US" i="1">
                                                    <a:latin typeface="Cambria Math" panose="020405030504060302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𝑑</m:t>
                                                </m:r>
                                              </m:e>
                                            </m:rad>
                                          </m:den>
                                        </m:f>
                                      </m:e>
                                    </m:d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/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func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normalization factors that ensure each row sums to one. 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above matrix of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normalized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weights is then multiplied by the matrix </a:t>
                </a:r>
                <a:r>
                  <a:rPr lang="en-US" i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The upshot is that each token is associated with a weighted sum of token vectors, presumably, the ones to which a given token “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pays attention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”.</a:t>
                </a: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B5E458F1-5D89-9F2A-8D4F-C4EAE670F4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1200" y="1295400"/>
                <a:ext cx="7975600" cy="4819650"/>
              </a:xfrm>
              <a:blipFill>
                <a:blip r:embed="rId2"/>
                <a:stretch>
                  <a:fillRect l="-1274" t="-1579" r="-1592" b="-2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77954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D7724B-2ACA-F9A8-3B18-64D9433E7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process&#10;&#10;Description automatically generated">
            <a:extLst>
              <a:ext uri="{FF2B5EF4-FFF2-40B4-BE49-F238E27FC236}">
                <a16:creationId xmlns:a16="http://schemas.microsoft.com/office/drawing/2014/main" id="{72F953FF-F525-DE60-F803-E7E35A4D8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0"/>
            <a:ext cx="4723461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ABE3ECA-5AE3-374E-43EB-922D00083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Transformer: </a:t>
            </a:r>
            <a:r>
              <a:rPr lang="en-US" dirty="0">
                <a:solidFill>
                  <a:schemeClr val="accent1"/>
                </a:solidFill>
              </a:rPr>
              <a:t>Some Details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D98D007-F3AB-FC10-1CEA-49166442D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transformer is a rather complicated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as is evident from this figure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the 2017 Google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let’s work through it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by step. (Details can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found in Lab09)</a:t>
            </a:r>
          </a:p>
        </p:txBody>
      </p:sp>
    </p:spTree>
    <p:extLst>
      <p:ext uri="{BB962C8B-B14F-4D97-AF65-F5344CB8AC3E}">
        <p14:creationId xmlns:p14="http://schemas.microsoft.com/office/powerpoint/2010/main" val="39243467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504291-7AE7-2299-0DDD-6AD958228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process&#10;&#10;Description automatically generated">
            <a:extLst>
              <a:ext uri="{FF2B5EF4-FFF2-40B4-BE49-F238E27FC236}">
                <a16:creationId xmlns:a16="http://schemas.microsoft.com/office/drawing/2014/main" id="{9230C718-2BA6-23B4-E42D-B4BBA27F9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0"/>
            <a:ext cx="4723461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D4D8779-00A0-498D-E9A7-2AD298BA3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Transformer: </a:t>
            </a:r>
            <a:r>
              <a:rPr lang="en-US" dirty="0">
                <a:solidFill>
                  <a:schemeClr val="accent1"/>
                </a:solidFill>
              </a:rPr>
              <a:t>Some Details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1E4E8E4-B15E-54A7-0586-564BC8B78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key component of this function is the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so-called </a:t>
            </a:r>
            <a:r>
              <a:rPr lang="en-US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multi-head attention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A diagram of a multi-head attention&#10;&#10;Description automatically generated">
            <a:extLst>
              <a:ext uri="{FF2B5EF4-FFF2-40B4-BE49-F238E27FC236}">
                <a16:creationId xmlns:a16="http://schemas.microsoft.com/office/drawing/2014/main" id="{8327AEE8-2E4F-F1F0-199B-419878D29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" y="2209800"/>
            <a:ext cx="3416300" cy="4025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17540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B8EC3-08FA-64DF-21BC-A50D4B6D2C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E4A4F5-8FDE-A099-E48B-403B743CE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The GPT version 3 Training Data</a:t>
            </a:r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>
              <a:buNone/>
            </a:pPr>
            <a:r>
              <a:rPr lang="en-US" sz="1600" dirty="0"/>
              <a:t>Credit: Steve </a:t>
            </a:r>
            <a:r>
              <a:rPr lang="en-US" sz="1600" dirty="0" err="1"/>
              <a:t>Omohundro</a:t>
            </a:r>
            <a:r>
              <a:rPr lang="en-US" sz="1600" dirty="0"/>
              <a:t> / </a:t>
            </a:r>
            <a:r>
              <a:rPr lang="en-US" sz="1600" dirty="0" err="1"/>
              <a:t>OpenAI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hlinkClick r:id="rId2"/>
              </a:rPr>
              <a:t>https://steveomohundro.com/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hlinkClick r:id="rId3"/>
              </a:rPr>
              <a:t>https://chat.openai.com/c/6ac10f83-6693-43c9-9825-8f143f7006bc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sz="20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3A813C-A361-CD29-7946-E357768C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Transformer: </a:t>
            </a:r>
            <a:r>
              <a:rPr lang="en-US" dirty="0">
                <a:solidFill>
                  <a:schemeClr val="accent1"/>
                </a:solidFill>
              </a:rPr>
              <a:t>ChatGPT</a:t>
            </a:r>
          </a:p>
        </p:txBody>
      </p:sp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86B5014B-F933-FFDF-62AD-347033EB6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828800"/>
            <a:ext cx="6504310" cy="35592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66959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The GPT version 3 model that underlies the chatbot </a:t>
            </a:r>
            <a:r>
              <a:rPr lang="en-US" dirty="0" err="1"/>
              <a:t>ChatGPT</a:t>
            </a:r>
            <a:r>
              <a:rPr lang="en-US" dirty="0"/>
              <a:t> is a function with </a:t>
            </a:r>
            <a:r>
              <a:rPr lang="en-US" dirty="0">
                <a:solidFill>
                  <a:srgbClr val="0033CC"/>
                </a:solidFill>
              </a:rPr>
              <a:t>175 billion parameters!</a:t>
            </a:r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>
              <a:buNone/>
            </a:pPr>
            <a:r>
              <a:rPr lang="en-US" sz="1600" dirty="0"/>
              <a:t>Credit: Steve </a:t>
            </a:r>
            <a:r>
              <a:rPr lang="en-US" sz="1600" dirty="0" err="1"/>
              <a:t>Omohundro</a:t>
            </a:r>
            <a:r>
              <a:rPr lang="en-US" sz="1600" dirty="0"/>
              <a:t> / </a:t>
            </a:r>
            <a:r>
              <a:rPr lang="en-US" sz="1600" dirty="0" err="1"/>
              <a:t>OpenAI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hlinkClick r:id="rId2"/>
              </a:rPr>
              <a:t>https://steveomohundro.com/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hlinkClick r:id="rId3"/>
              </a:rPr>
              <a:t>https://chat.openai.com/c/6ac10f83-6693-43c9-9825-8f143f7006bc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dirty="0"/>
          </a:p>
          <a:p>
            <a:pPr marL="0" indent="0" eaLnBrk="1" fontAlgn="auto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sz="20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Transformer: </a:t>
            </a:r>
            <a:r>
              <a:rPr lang="en-US" dirty="0">
                <a:solidFill>
                  <a:schemeClr val="accent1"/>
                </a:solidFill>
              </a:rPr>
              <a:t>ChatGPT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9ECF55-1B9F-6398-B842-481708B8B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2590800"/>
            <a:ext cx="7772400" cy="235549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7821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7CE1E-C644-828C-8BB5-30BF14713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5556444-88BA-CD4E-25CE-6F7C7AA9F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2B846A-7F3C-5809-5D05-66B4BFACE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transformer neural network has revolutionized large-language models (LLM), such as the one that underpins the chatbot ChatGPT.</a:t>
            </a:r>
            <a:br>
              <a:rPr lang="en-US" dirty="0"/>
            </a:br>
            <a:endParaRPr lang="en-US" dirty="0"/>
          </a:p>
          <a:p>
            <a:r>
              <a:rPr lang="en-US" dirty="0">
                <a:solidFill>
                  <a:srgbClr val="0033CC"/>
                </a:solidFill>
              </a:rPr>
              <a:t>Advantages</a:t>
            </a:r>
          </a:p>
          <a:p>
            <a:pPr lvl="1"/>
            <a:r>
              <a:rPr lang="en-US" dirty="0"/>
              <a:t>All tokens processed simultaneously during training.  </a:t>
            </a:r>
          </a:p>
          <a:p>
            <a:pPr lvl="1"/>
            <a:r>
              <a:rPr lang="en-US" dirty="0"/>
              <a:t>Attention makes it possible to handle much longer sequences than was possible in previous models.</a:t>
            </a:r>
          </a:p>
          <a:p>
            <a:r>
              <a:rPr lang="en-US" dirty="0">
                <a:solidFill>
                  <a:srgbClr val="0033CC"/>
                </a:solidFill>
              </a:rPr>
              <a:t>Disadvantages</a:t>
            </a:r>
          </a:p>
          <a:p>
            <a:pPr lvl="1"/>
            <a:r>
              <a:rPr lang="en-US" dirty="0"/>
              <a:t>Complexity</a:t>
            </a:r>
          </a:p>
          <a:p>
            <a:pPr lvl="1"/>
            <a:r>
              <a:rPr lang="en-US" dirty="0"/>
              <a:t>Training time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205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87A429-82DC-3F08-6A4B-D9A493C02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watch, clock&#10;&#10;Description automatically generated">
            <a:extLst>
              <a:ext uri="{FF2B5EF4-FFF2-40B4-BE49-F238E27FC236}">
                <a16:creationId xmlns:a16="http://schemas.microsoft.com/office/drawing/2014/main" id="{7486EF8D-FC2D-96A7-2365-27E707800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458" y="4191000"/>
            <a:ext cx="3386542" cy="2181714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14650AAB-813C-F768-8D7B-AD7B9EA0C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</a:t>
            </a:r>
            <a:r>
              <a:rPr lang="en-US" dirty="0">
                <a:solidFill>
                  <a:schemeClr val="accent1"/>
                </a:solidFill>
              </a:rPr>
              <a:t>Graph Neural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C4363CAB-AFF1-07E5-7658-986B162B759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1200" y="1295400"/>
                <a:ext cx="7899400" cy="481965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In the GNN tutorial (Lab08), given the input graph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rgbClr val="0033CC"/>
                    </a:solidFill>
                  </a:rPr>
                  <a:t> </a:t>
                </a: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>
                    <a:solidFill>
                      <a:srgbClr val="0033CC"/>
                    </a:solidFill>
                  </a:rPr>
                  <a:t> </a:t>
                </a:r>
                <a:r>
                  <a:rPr lang="en-US" dirty="0"/>
                  <a:t>are the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vertices and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 model the edges, we implemented the following </a:t>
                </a:r>
                <a:r>
                  <a:rPr lang="en-US" dirty="0">
                    <a:solidFill>
                      <a:srgbClr val="0033CC"/>
                    </a:solidFill>
                  </a:rPr>
                  <a:t>graph convolution </a:t>
                </a:r>
                <a:r>
                  <a:rPr lang="en-US" dirty="0"/>
                  <a:t>operation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400050" lvl="1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ReLU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𝑋</m:t>
                          </m:r>
                          <m:sSup>
                            <m:sSup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solidFill>
                                    <a:srgbClr val="0033CC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𝑊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diag</m:t>
                          </m:r>
                          <m:r>
                            <a:rPr lang="en-US" b="0" i="1" smtClean="0">
                              <a:solidFill>
                                <a:srgbClr val="0033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𝐵</m:t>
                          </m:r>
                        </m:e>
                      </m:d>
                    </m:oMath>
                  </m:oMathPara>
                </a14:m>
                <a:endParaRPr lang="en-US" b="0" i="1" dirty="0">
                  <a:solidFill>
                    <a:srgbClr val="0033CC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00050" lvl="1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𝑋</m:t>
                      </m:r>
                      <m:r>
                        <a:rPr lang="en-US" b="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ReLU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𝐴𝑋</m:t>
                          </m:r>
                          <m:r>
                            <a:rPr lang="en-US" b="0" i="1" smtClean="0">
                              <a:solidFill>
                                <a:srgbClr val="0033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𝑤</m:t>
                          </m:r>
                          <m:r>
                            <a:rPr lang="en-US" b="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solidFill>
                                <a:srgbClr val="0033CC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𝑏</m:t>
                          </m:r>
                          <m:r>
                            <a:rPr lang="en-US" b="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𝐼</m:t>
                          </m:r>
                        </m:e>
                      </m:d>
                    </m:oMath>
                  </m:oMathPara>
                </a14:m>
                <a:b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𝑊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𝐵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and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are parameters. 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first operation embeds the vertices in a 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higher-dimensional space and the second 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operation is the graph convolution.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sz="1800" dirty="0">
                  <a:solidFill>
                    <a:srgbClr val="111111"/>
                  </a:solidFill>
                  <a:effectLst/>
                  <a:latin typeface="+mn-lt"/>
                </a:endParaRPr>
              </a:p>
              <a:p>
                <a:pPr marL="0" indent="0">
                  <a:buNone/>
                </a:pPr>
                <a:r>
                  <a:rPr lang="en-US" sz="1800" dirty="0">
                    <a:solidFill>
                      <a:srgbClr val="111111"/>
                    </a:solidFill>
                    <a:effectLst/>
                    <a:latin typeface="+mn-lt"/>
                  </a:rPr>
                  <a:t> </a:t>
                </a:r>
                <a:endParaRPr lang="en-US" sz="1800" dirty="0">
                  <a:latin typeface="+mn-lt"/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C4363CAB-AFF1-07E5-7658-986B162B759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1200" y="1295400"/>
                <a:ext cx="7899400" cy="4819650"/>
              </a:xfrm>
              <a:blipFill>
                <a:blip r:embed="rId3"/>
                <a:stretch>
                  <a:fillRect l="-1284" t="-1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12656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4EDD4-3406-D824-2917-967EEF06F2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D1D9C93-5C57-4A21-CF34-91B74B41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849678-F4FD-BC9A-D1C7-754969C12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Convolutional neural networks (CNN)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Autoencoder (AE)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Physics-informed neural networks (PINN)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Flow and diffusion models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Graph neural networks (GNN)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0033CC"/>
                </a:solidFill>
              </a:rPr>
              <a:t>Transformer neural networks (TNN)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49708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B14369-3312-E2E6-0EE5-58C834672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to Sequence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31EE84E5-CB2A-2AFE-11EA-A954791E311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1200" y="1295400"/>
                <a:ext cx="8051800" cy="481965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sequence to sequence (seq2seq)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model can be used to map one </a:t>
                </a:r>
                <a:r>
                  <a:rPr lang="en-US" i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sequence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of 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tokens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to another. A word, part of a word, or a symbol are examples of tokens.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b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Examples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white house 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⟹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la </a:t>
                </a:r>
                <a:r>
                  <a:rPr lang="en-US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maison</a:t>
                </a:r>
                <a:r>
                  <a:rPr lang="en-US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blanche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cosh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fName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𝑎𝑥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func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unc>
                      <m:func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tanh</m:t>
                        </m:r>
                      </m:fName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𝑏𝑥</m:t>
                        </m:r>
                      </m:e>
                    </m:func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⟹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1+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𝑏𝑥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𝑂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p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b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Tokens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the, white, house, la,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maison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cosh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tanh,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… etc.</a:t>
                </a:r>
                <a:endParaRPr 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31EE84E5-CB2A-2AFE-11EA-A954791E311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1200" y="1295400"/>
                <a:ext cx="8051800" cy="4819650"/>
              </a:xfrm>
              <a:blipFill>
                <a:blip r:embed="rId2"/>
                <a:stretch>
                  <a:fillRect l="-1260" t="-1316" r="-6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223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760A5-CBEA-3A0A-58D4-0E68D68DC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0DA647-3DE9-A586-A80E-D6EF225B2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to Sequence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62194999-2F9D-BE52-7656-9F250A8A7A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Consider what a model needs to do to solve the following translation task: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white house 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⟹</m:t>
                    </m:r>
                  </m:oMath>
                </a14:m>
                <a:r>
                  <a:rPr lang="en-US" dirty="0">
                    <a:solidFill>
                      <a:srgbClr val="0033CC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 </a:t>
                </a:r>
                <a:r>
                  <a:rPr lang="en-US" dirty="0" err="1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maison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blanche</a:t>
                </a:r>
                <a:b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en-US" dirty="0">
                  <a:solidFill>
                    <a:srgbClr val="0033C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model needs a </a:t>
                </a:r>
                <a:r>
                  <a:rPr lang="en-US" dirty="0">
                    <a:solidFill>
                      <a:srgbClr val="0033CC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vocabulary</a:t>
                </a: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of tokens for each language, that is, words or parts of words: “the”, “la”, etc.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en-US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model must pay </a:t>
                </a:r>
                <a:r>
                  <a:rPr lang="en-US" i="1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attention</a:t>
                </a: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to the order of “</a:t>
                </a:r>
                <a:r>
                  <a:rPr lang="en-US" dirty="0">
                    <a:solidFill>
                      <a:srgbClr val="0033CC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house</a:t>
                </a: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” and “</a:t>
                </a:r>
                <a:r>
                  <a:rPr lang="en-US" dirty="0">
                    <a:solidFill>
                      <a:srgbClr val="0033CC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white</a:t>
                </a: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” and of “</a:t>
                </a:r>
                <a:r>
                  <a:rPr lang="en-US" dirty="0">
                    <a:solidFill>
                      <a:srgbClr val="0033CC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blanche</a:t>
                </a: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” and “</a:t>
                </a:r>
                <a:r>
                  <a:rPr lang="en-US" dirty="0" err="1">
                    <a:solidFill>
                      <a:srgbClr val="0033CC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maison</a:t>
                </a: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”.</a:t>
                </a:r>
                <a:b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en-US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It must also pay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attention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to the association between “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white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”  and “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blanche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” and “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house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” and “</a:t>
                </a:r>
                <a:r>
                  <a:rPr lang="en-US" dirty="0" err="1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maison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”.</a:t>
                </a:r>
                <a:endParaRPr lang="en-US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0" indent="0">
                  <a:buNone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62194999-2F9D-BE52-7656-9F250A8A7A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05" t="-1316" r="-816" b="-36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04119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6ABB6-F642-9C5A-31D9-BBC98CE6C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8D3E75-14D9-6FEC-9992-71C03E9CC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Seq2Seq Models: </a:t>
            </a:r>
            <a:r>
              <a:rPr lang="en-US" dirty="0">
                <a:solidFill>
                  <a:schemeClr val="accent1"/>
                </a:solidFill>
              </a:rPr>
              <a:t>Steps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42349B2-D64D-BF9C-33B8-6B59BA39A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seq2seq model generally implements the following steps.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Tokenization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splitting a sequence into tokens.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assigning a unique integer to each unique token.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representing each token by a vector.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analyzing the input (source) sequence.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Synthesis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constructing the output (target) sequence.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959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DFE406-19F0-5160-CA74-1E9207D17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4A47D3-4AB5-2487-7944-DAA1F87BF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Seq2Seq: </a:t>
            </a:r>
            <a:r>
              <a:rPr lang="en-US" dirty="0">
                <a:solidFill>
                  <a:schemeClr val="accent1"/>
                </a:solidFill>
              </a:rPr>
              <a:t>Tokenization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AAC2AC4A-5024-44DF-EFD0-86C966C3E78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sequence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tan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h𝑥</m:t>
                            </m:r>
                          </m:e>
                        </m:d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func>
                          <m:funcPr>
                            <m:ctrlP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sinh</m:t>
                            </m:r>
                          </m:fName>
                          <m:e>
                            <m: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𝑔𝑥</m:t>
                            </m:r>
                            <m: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can be split into the tokens 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tan, (, </a:t>
                </a:r>
                <a:r>
                  <a:rPr lang="en-US" i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i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), +, </a:t>
                </a:r>
                <a:r>
                  <a:rPr lang="en-US" dirty="0" err="1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sinh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(, </a:t>
                </a:r>
                <a:r>
                  <a:rPr lang="en-US" i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i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)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set of </a:t>
                </a:r>
                <a:r>
                  <a:rPr lang="en-US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unique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tokens is called a </a:t>
                </a:r>
                <a:r>
                  <a:rPr lang="en-US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vocabulary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</a:p>
              <a:p>
                <a:pPr marL="0" indent="0">
                  <a:buNone/>
                </a:pPr>
                <a:r>
                  <a:rPr lang="en-US" b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</p:txBody>
          </p:sp>
        </mc:Choice>
        <mc:Fallback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AAC2AC4A-5024-44DF-EFD0-86C966C3E78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305" t="-1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 descr="A math equations and numbers&#10;&#10;Description automatically generated">
            <a:extLst>
              <a:ext uri="{FF2B5EF4-FFF2-40B4-BE49-F238E27FC236}">
                <a16:creationId xmlns:a16="http://schemas.microsoft.com/office/drawing/2014/main" id="{857DA93F-1595-5EC3-28F2-B7FF8A8795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3037884"/>
            <a:ext cx="8686800" cy="31343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1169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9166B-589B-AA91-280A-C93A28F18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502EDB-EB5D-3C64-3D51-12454B4F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Seq2Seq: </a:t>
            </a:r>
            <a:r>
              <a:rPr lang="en-US" dirty="0">
                <a:solidFill>
                  <a:schemeClr val="accent1"/>
                </a:solidFill>
              </a:rPr>
              <a:t>Coding/Padding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A38893B4-26E4-C5CF-7FC0-82C4EF065B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Since machines work with numbers it is necessary to map every token in a sequence to a number (e.g., an integer).</a:t>
                </a:r>
              </a:p>
              <a:p>
                <a:pPr marL="0" indent="0">
                  <a:buNone/>
                </a:pPr>
                <a:r>
                  <a:rPr lang="en-US" b="1" dirty="0">
                    <a:solidFill>
                      <a:srgbClr val="0033CC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Example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tan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h𝑥</m:t>
                            </m:r>
                          </m:e>
                        </m:d>
                        <m:r>
                          <a:rPr lang="en-US" b="0" i="1" smtClean="0">
                            <a:solidFill>
                              <a:srgbClr val="0033CC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func>
                          <m:funcPr>
                            <m:ctrlP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sinh</m:t>
                            </m:r>
                          </m:fName>
                          <m:e>
                            <m: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𝑔𝑥</m:t>
                            </m:r>
                            <m:r>
                              <a:rPr lang="en-US" b="0" i="1" smtClean="0">
                                <a:solidFill>
                                  <a:srgbClr val="0033CC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</m:func>
                      </m:e>
                    </m:func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mapped to</a:t>
                </a:r>
              </a:p>
              <a:p>
                <a:pPr marL="0" indent="0">
                  <a:buNone/>
                </a:pPr>
                <a:r>
                  <a:rPr lang="en-US" b="0" dirty="0">
                    <a:solidFill>
                      <a:srgbClr val="0033CC"/>
                    </a:solidFill>
                    <a:cs typeface="Times New Roman" panose="02020603050405020304" pitchFamily="18" charset="0"/>
                  </a:rPr>
                  <a:t>	    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smtClean="0">
                        <a:solidFill>
                          <a:srgbClr val="0033CC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=34, 3, 29,36,4, 7,33,3,28,36,4</m:t>
                    </m:r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A38893B4-26E4-C5CF-7FC0-82C4EF065B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305" t="-1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 descr="A math equations and numbers&#10;&#10;Description automatically generated">
            <a:extLst>
              <a:ext uri="{FF2B5EF4-FFF2-40B4-BE49-F238E27FC236}">
                <a16:creationId xmlns:a16="http://schemas.microsoft.com/office/drawing/2014/main" id="{BBBB43F0-12D6-A0D7-1DF9-06643F0F09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3037884"/>
            <a:ext cx="8686800" cy="31343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698325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7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3399FF"/>
      </a:accent1>
      <a:accent2>
        <a:srgbClr val="99FFCC"/>
      </a:accent2>
      <a:accent3>
        <a:srgbClr val="FFFFFF"/>
      </a:accent3>
      <a:accent4>
        <a:srgbClr val="000000"/>
      </a:accent4>
      <a:accent5>
        <a:srgbClr val="ADCAFF"/>
      </a:accent5>
      <a:accent6>
        <a:srgbClr val="8AE7B9"/>
      </a:accent6>
      <a:hlink>
        <a:srgbClr val="CC00CC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65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1" id="{C3F3F02C-A0EA-B24E-929C-A6C346386062}" vid="{27EB58C2-21AD-A141-B9F0-987C112EF1EC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8C64F51-4645-064B-ACDC-0DE76AF412F6}">
  <we:reference id="wa200000729" version="3.19.222.0" store="en-US" storeType="OMEX"/>
  <we:alternateReferences>
    <we:reference id="wa200000729" version="3.19.222.0" store="wa20000072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Default Design</Template>
  <TotalTime>11480</TotalTime>
  <Words>1649</Words>
  <Application>Microsoft Macintosh PowerPoint</Application>
  <PresentationFormat>Letter Paper (8.5x11 in)</PresentationFormat>
  <Paragraphs>231</Paragraphs>
  <Slides>26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Cambria Math</vt:lpstr>
      <vt:lpstr>Courier New</vt:lpstr>
      <vt:lpstr>Times New Roman</vt:lpstr>
      <vt:lpstr>Wingdings</vt:lpstr>
      <vt:lpstr>Default Design</vt:lpstr>
      <vt:lpstr>Machine learning in physics Transformers</vt:lpstr>
      <vt:lpstr>Recap: Graph Neural Networks</vt:lpstr>
      <vt:lpstr>Recap: Graph Neural Networks</vt:lpstr>
      <vt:lpstr>Introduction</vt:lpstr>
      <vt:lpstr>Sequence to Sequence Models</vt:lpstr>
      <vt:lpstr>Sequence to Sequence Models</vt:lpstr>
      <vt:lpstr>Seq2Seq Models: Steps</vt:lpstr>
      <vt:lpstr>Seq2Seq: Tokenization</vt:lpstr>
      <vt:lpstr>Seq2Seq: Coding/Padding</vt:lpstr>
      <vt:lpstr>Seq2Seq: Coding/Padding</vt:lpstr>
      <vt:lpstr>Seq2Seq: Embedding</vt:lpstr>
      <vt:lpstr>Seq2Seq: Analysis/Synthesis</vt:lpstr>
      <vt:lpstr>Transformer  Neural networks</vt:lpstr>
      <vt:lpstr>Attention Is All You Need</vt:lpstr>
      <vt:lpstr>The Transformer</vt:lpstr>
      <vt:lpstr>The Transformer</vt:lpstr>
      <vt:lpstr>Attention</vt:lpstr>
      <vt:lpstr>Attention</vt:lpstr>
      <vt:lpstr>Attention: Token Vectors</vt:lpstr>
      <vt:lpstr>Attention: Dot Products</vt:lpstr>
      <vt:lpstr>Attention: Scaled Dot Products</vt:lpstr>
      <vt:lpstr>Transformer: Some Details</vt:lpstr>
      <vt:lpstr>Transformer: Some Details</vt:lpstr>
      <vt:lpstr>Transformer: ChatGPT</vt:lpstr>
      <vt:lpstr>Transformer: ChatGPT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Harrison Prosper</dc:creator>
  <cp:lastModifiedBy>Harrison Prosper</cp:lastModifiedBy>
  <cp:revision>46</cp:revision>
  <cp:lastPrinted>2019-01-07T00:35:58Z</cp:lastPrinted>
  <dcterms:created xsi:type="dcterms:W3CDTF">2024-08-29T20:46:20Z</dcterms:created>
  <dcterms:modified xsi:type="dcterms:W3CDTF">2025-01-24T16:58:52Z</dcterms:modified>
</cp:coreProperties>
</file>

<file path=docProps/thumbnail.jpeg>
</file>